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3" r:id="rId9"/>
    <p:sldId id="267" r:id="rId10"/>
    <p:sldId id="268" r:id="rId11"/>
    <p:sldId id="264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65" r:id="rId24"/>
  </p:sldIdLst>
  <p:sldSz cx="14630400" cy="8229600"/>
  <p:notesSz cx="8229600" cy="14630400"/>
  <p:embeddedFontLst>
    <p:embeddedFont>
      <p:font typeface="Overpass" panose="020B0604020202020204" charset="0"/>
      <p:regular r:id="rId26"/>
    </p:embeddedFont>
  </p:embeddedFontLst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401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863D7-B135-B388-9469-EBDF0C2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3EE580-5955-30B8-2B7D-389CED5594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56603E-94C3-F7C1-7D1C-5D59BBE9C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5E9F35-2394-A873-699A-5417F8DB25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8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8216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BankIslami ATM Simulator: Final Project Presentation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849172"/>
            <a:ext cx="746855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presentation covers the BankIslami ATM Simulator final project, designed to replicate essential ATM functions while adhering strictly to Sharia principles. The project showcases a user-friendly interface and secure transaction handling. You will learn about our objectives, the roles of each team member, and how we achieved compliance with BankIslami’s guidelines.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A1FE7FD-4081-36A4-2597-4DA014AF6D44}"/>
              </a:ext>
            </a:extLst>
          </p:cNvPr>
          <p:cNvSpPr/>
          <p:nvPr/>
        </p:nvSpPr>
        <p:spPr>
          <a:xfrm>
            <a:off x="827841" y="650438"/>
            <a:ext cx="11191705" cy="695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Refactoring </a:t>
            </a:r>
            <a:r>
              <a:rPr lang="en-US" sz="4350" b="1" dirty="0" err="1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Implimented</a:t>
            </a:r>
            <a:endParaRPr lang="en-US" sz="4350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2438A10-566B-191D-853D-F4E1566492B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827841" y="1717973"/>
            <a:ext cx="10214809" cy="6401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MPIN Change Bug Fix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Issue: </a:t>
            </a: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MPIN retrieval was incorrect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causing failed updates.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Fix: </a:t>
            </a: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Adjusted SQL query execution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correctly fetch MPIN before update.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Improved validation mechanism for preventing incorrect MPIN mismatches.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Performance Optimization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Reduced redundant database queries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for balance inquiry.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Optimized transaction execution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to prevent concurrency issues.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UI Improvements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Fixed Mini Statement overlap issue</a:t>
            </a:r>
            <a:r>
              <a:rPr kumimoji="0" lang="en-PK" altLang="en-PK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when displaying large data.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299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2717" y="794742"/>
            <a:ext cx="5384006" cy="657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Future Enhancements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82717" y="1787962"/>
            <a:ext cx="503158" cy="503158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09474" y="1864757"/>
            <a:ext cx="2780586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Mobile App Integration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509474" y="2327791"/>
            <a:ext cx="6851809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Extending ATM functions to secure mobile platforms for convenience.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82717" y="3490317"/>
            <a:ext cx="503158" cy="503158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09474" y="3567113"/>
            <a:ext cx="3082290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Biometric Authentication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509474" y="4030147"/>
            <a:ext cx="6851809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Adding fingerprint and facial recognition for stronger user verification.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2717" y="5192673"/>
            <a:ext cx="503158" cy="503158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09474" y="5269468"/>
            <a:ext cx="2631043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Advanced Security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509474" y="5732502"/>
            <a:ext cx="6851809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Implement multi-factor authentication to enhance protection.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82717" y="6537365"/>
            <a:ext cx="503158" cy="503158"/>
          </a:xfrm>
          <a:prstGeom prst="roundRect">
            <a:avLst>
              <a:gd name="adj" fmla="val 1866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09474" y="6614160"/>
            <a:ext cx="2867382" cy="328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Expanded Transactions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509474" y="7077194"/>
            <a:ext cx="6851809" cy="357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Include funds transfer and bill payments to broaden service scope.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29ED06-409F-C616-51D5-6EE90DAAF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718" y="761532"/>
            <a:ext cx="11202963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8B72EF-BD5B-1EF4-9BF0-6444F5F7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390" y="0"/>
            <a:ext cx="714762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66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DD2DE8-6C2F-429D-D7F1-12613E29E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544" y="0"/>
            <a:ext cx="776331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6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222342-AF50-D423-B9F6-044A405DB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65" y="0"/>
            <a:ext cx="836866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06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283309-2133-EE84-548A-6BDC3030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888" y="0"/>
            <a:ext cx="1177062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63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1E8B7A-5792-2962-0D10-6389E7E74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4" y="0"/>
            <a:ext cx="1175657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33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124893-4A82-AC34-99ED-8DA68A86B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63" y="0"/>
            <a:ext cx="1176007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00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390927-542C-529C-83DA-E5FC5356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123" y="0"/>
            <a:ext cx="1177415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11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4956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Project Overview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31255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15559" y="2394823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Simulation of BankIslami ATM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242310"/>
            <a:ext cx="280689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Our software replicates core ATM transactions, emphasizing user experience and functionality.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721662" y="231255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99497" y="2394823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Functionalities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9497" y="2890361"/>
            <a:ext cx="280689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Balance inquiry, cash withdrawal, and deposit are fully simulated with accuracy.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63618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15559" y="5718453"/>
            <a:ext cx="30926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Final Project for Course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213991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Developed as part of the curricular requirements to demonstrate applied software engineering skills.</a:t>
            </a: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F33A81-4349-1B06-856A-CE43DD8E5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077" y="0"/>
            <a:ext cx="11768246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70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DA5EF5-CF22-5E83-F2B0-D6C82770D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40" y="0"/>
            <a:ext cx="1181412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18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60F52C-8E88-90F3-D4BF-EB1E3B19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943"/>
            <a:ext cx="14630400" cy="766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41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2807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06447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BankIslami ATM Simulator was successfully developed demonstrating sound software engineering principles. Our focus on Sharia compliance ensured the system meets ethical banking standards.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753928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 have met all project objectives, delivering a secure, user-friendly interface and robust backend. Future plans target enhancements for usability and security, making the simulator more comprehensive and accessible.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006447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Thank you for reviewing our project. We are proud of our achievement and committed to continuous improvement guided by feedback and emerging financial technology trends.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97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928" y="3293626"/>
            <a:ext cx="5081945" cy="635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Features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55928" y="4252793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9527" y="4476393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Login 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79527" y="4923472"/>
            <a:ext cx="60040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</a:rPr>
              <a:t>Secure Authentication using Card Number and </a:t>
            </a:r>
            <a:r>
              <a:rPr lang="en-US" sz="1700" dirty="0" err="1">
                <a:solidFill>
                  <a:srgbClr val="E5E0DF"/>
                </a:solidFill>
                <a:latin typeface="Overpass" pitchFamily="34" charset="0"/>
              </a:rPr>
              <a:t>Mpin</a:t>
            </a:r>
            <a:r>
              <a:rPr lang="en-US" sz="1700" dirty="0">
                <a:solidFill>
                  <a:srgbClr val="E5E0DF"/>
                </a:solidFill>
                <a:latin typeface="Overpass" pitchFamily="34" charset="0"/>
              </a:rPr>
              <a:t>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190" y="4252793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46789" y="4476393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Registration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6789" y="4923472"/>
            <a:ext cx="60040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</a:rPr>
              <a:t>Allow users to create new accounts.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5928" y="6054090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9527" y="6277689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Transaction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79527" y="6724769"/>
            <a:ext cx="60040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</a:rPr>
              <a:t>Handles Deposits, Withdrawal, and Balance Inquiries.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3190" y="6054090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46789" y="6277689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Pin Change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46789" y="6724769"/>
            <a:ext cx="60040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</a:rPr>
              <a:t>Enables users to update their MPIN securely.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41A13-2AD0-734C-93D6-BB42DAD7C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DC85D6A-3B0B-A659-E84A-89F1AD96C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9742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354542B-C3AD-09F6-915E-B6D64E35D5D4}"/>
              </a:ext>
            </a:extLst>
          </p:cNvPr>
          <p:cNvSpPr/>
          <p:nvPr/>
        </p:nvSpPr>
        <p:spPr>
          <a:xfrm>
            <a:off x="755928" y="3293626"/>
            <a:ext cx="5081945" cy="635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Features</a:t>
            </a:r>
            <a:endParaRPr lang="en-US" sz="40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133E320D-A232-7AB0-33A5-16C9D86FBDF9}"/>
              </a:ext>
            </a:extLst>
          </p:cNvPr>
          <p:cNvSpPr/>
          <p:nvPr/>
        </p:nvSpPr>
        <p:spPr>
          <a:xfrm>
            <a:off x="755928" y="4252793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C9CA0FC6-B78E-A4B3-C0D7-D7185962B50A}"/>
              </a:ext>
            </a:extLst>
          </p:cNvPr>
          <p:cNvSpPr/>
          <p:nvPr/>
        </p:nvSpPr>
        <p:spPr>
          <a:xfrm>
            <a:off x="979527" y="4476393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Balance Inquiry</a:t>
            </a:r>
            <a:endParaRPr lang="en-US" sz="20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4A19BF9-3C22-5B69-296B-0981D6DB22C8}"/>
              </a:ext>
            </a:extLst>
          </p:cNvPr>
          <p:cNvSpPr/>
          <p:nvPr/>
        </p:nvSpPr>
        <p:spPr>
          <a:xfrm>
            <a:off x="979527" y="4923472"/>
            <a:ext cx="60040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Displays real-time account balances immediately after authentication.</a:t>
            </a:r>
            <a:endParaRPr lang="en-US" sz="17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8F3C6E13-3403-8A0A-9580-421021593AE8}"/>
              </a:ext>
            </a:extLst>
          </p:cNvPr>
          <p:cNvSpPr/>
          <p:nvPr/>
        </p:nvSpPr>
        <p:spPr>
          <a:xfrm>
            <a:off x="7423190" y="4252793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1F424D08-8805-25D1-5608-9F10AD692158}"/>
              </a:ext>
            </a:extLst>
          </p:cNvPr>
          <p:cNvSpPr/>
          <p:nvPr/>
        </p:nvSpPr>
        <p:spPr>
          <a:xfrm>
            <a:off x="7646789" y="4476393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Cash Withdrawal</a:t>
            </a:r>
            <a:endParaRPr lang="en-US" sz="20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3CA86E0-90D3-7996-B58A-1F582D4FDB6D}"/>
              </a:ext>
            </a:extLst>
          </p:cNvPr>
          <p:cNvSpPr/>
          <p:nvPr/>
        </p:nvSpPr>
        <p:spPr>
          <a:xfrm>
            <a:off x="7646789" y="4923472"/>
            <a:ext cx="60040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Securely processes withdrawals with limits and user verification.</a:t>
            </a:r>
            <a:endParaRPr lang="en-US" sz="17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545B60B3-865A-132C-3DEE-25D0E60D0EE6}"/>
              </a:ext>
            </a:extLst>
          </p:cNvPr>
          <p:cNvSpPr/>
          <p:nvPr/>
        </p:nvSpPr>
        <p:spPr>
          <a:xfrm>
            <a:off x="755928" y="6054090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C8EAA058-482B-37FE-0EA9-5F922F3C5E68}"/>
              </a:ext>
            </a:extLst>
          </p:cNvPr>
          <p:cNvSpPr/>
          <p:nvPr/>
        </p:nvSpPr>
        <p:spPr>
          <a:xfrm>
            <a:off x="979527" y="6277689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Deposit</a:t>
            </a:r>
            <a:endParaRPr lang="en-US" sz="20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D2B6A655-1789-5AC9-D150-3BC2E7CA1ABF}"/>
              </a:ext>
            </a:extLst>
          </p:cNvPr>
          <p:cNvSpPr/>
          <p:nvPr/>
        </p:nvSpPr>
        <p:spPr>
          <a:xfrm>
            <a:off x="979527" y="6724769"/>
            <a:ext cx="60040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Enables funds deposits with instant confirmation and record updates.</a:t>
            </a:r>
            <a:endParaRPr lang="en-US" sz="170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F59DE34A-9320-80BB-D984-3F1801B08A39}"/>
              </a:ext>
            </a:extLst>
          </p:cNvPr>
          <p:cNvSpPr/>
          <p:nvPr/>
        </p:nvSpPr>
        <p:spPr>
          <a:xfrm>
            <a:off x="7423190" y="6054090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B78CE3C7-6EBC-0C91-449C-FAF05FBB8590}"/>
              </a:ext>
            </a:extLst>
          </p:cNvPr>
          <p:cNvSpPr/>
          <p:nvPr/>
        </p:nvSpPr>
        <p:spPr>
          <a:xfrm>
            <a:off x="7646789" y="6277689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Mini-Statement</a:t>
            </a:r>
            <a:endParaRPr lang="en-US" sz="20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113EEFF3-6526-C16B-4C57-5DF9DB072FF5}"/>
              </a:ext>
            </a:extLst>
          </p:cNvPr>
          <p:cNvSpPr/>
          <p:nvPr/>
        </p:nvSpPr>
        <p:spPr>
          <a:xfrm>
            <a:off x="7646789" y="6724769"/>
            <a:ext cx="60040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Provides a summary of the last five transactions for account tracking.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76427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1824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Technologies Used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20547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Programming Language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3760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Java 17, enabling robust object-oriented development.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420547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Development Environment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363760"/>
            <a:ext cx="280082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Net Beans used for efficient coding and debugging workflows.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420547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011811"/>
            <a:ext cx="280082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MySQL 8.0 manages persistent data storage for account and transaction details.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420547"/>
            <a:ext cx="280082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Libraries &amp; Frameworks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363760"/>
            <a:ext cx="280082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JDBC for database connectivity and Swing for building the GUI interface.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4826" y="712470"/>
            <a:ext cx="5393888" cy="620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Implementation Details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826" y="1649492"/>
            <a:ext cx="1054894" cy="153388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96187" y="1860471"/>
            <a:ext cx="248233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Modular Design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596187" y="2297311"/>
            <a:ext cx="6295787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Encapsulation of ATM functionalities into independent modules for maintainability.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826" y="3183374"/>
            <a:ext cx="1054894" cy="15338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96187" y="3394353"/>
            <a:ext cx="304490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Object-Oriented Approach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596187" y="3831193"/>
            <a:ext cx="6295787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Classes designed for Account, Transaction, and ATM operations promoting code reuse.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826" y="4717256"/>
            <a:ext cx="1054894" cy="15338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96187" y="4928235"/>
            <a:ext cx="248233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Database Integration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596187" y="5365075"/>
            <a:ext cx="6295787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Secure access via JDBC ensures reliable data management and transaction safety.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4826" y="6251138"/>
            <a:ext cx="1054894" cy="126587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96187" y="6462117"/>
            <a:ext cx="248233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GUI Development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596187" y="6898958"/>
            <a:ext cx="6295787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Interactive Swing components provide a realistic user experience.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842" y="650438"/>
            <a:ext cx="5565458" cy="695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Security Features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809" y="3739396"/>
            <a:ext cx="7784783" cy="77847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18528" y="6265069"/>
            <a:ext cx="399098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31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809" y="3739396"/>
            <a:ext cx="7784783" cy="778478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98369" y="4685228"/>
            <a:ext cx="399098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31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809" y="3739396"/>
            <a:ext cx="7784783" cy="77847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32815" y="4685228"/>
            <a:ext cx="399098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31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2809" y="3739396"/>
            <a:ext cx="7784783" cy="778478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12655" y="6265069"/>
            <a:ext cx="399098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10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4</a:t>
            </a:r>
            <a:endParaRPr lang="en-US" sz="3100" dirty="0"/>
          </a:p>
        </p:txBody>
      </p:sp>
      <p:sp>
        <p:nvSpPr>
          <p:cNvPr id="11" name="Text 5"/>
          <p:cNvSpPr/>
          <p:nvPr/>
        </p:nvSpPr>
        <p:spPr>
          <a:xfrm>
            <a:off x="925235" y="3082885"/>
            <a:ext cx="278272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Secure Login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827842" y="3572470"/>
            <a:ext cx="2977634" cy="1135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</a:rPr>
              <a:t>16 digit card number validation and 4 digit </a:t>
            </a:r>
            <a:r>
              <a:rPr lang="en-US" sz="1850" dirty="0" err="1">
                <a:solidFill>
                  <a:srgbClr val="E5E0DF"/>
                </a:solidFill>
                <a:latin typeface="Overpass" pitchFamily="34" charset="0"/>
              </a:rPr>
              <a:t>mpin</a:t>
            </a:r>
            <a:r>
              <a:rPr lang="en-US" sz="1850" dirty="0">
                <a:solidFill>
                  <a:srgbClr val="E5E0DF"/>
                </a:solidFill>
                <a:latin typeface="Overpass" pitchFamily="34" charset="0"/>
              </a:rPr>
              <a:t> validation 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4257556" y="1819037"/>
            <a:ext cx="278272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Transaction Logging</a:t>
            </a:r>
            <a:endParaRPr lang="en-US" sz="2150" dirty="0"/>
          </a:p>
        </p:txBody>
      </p:sp>
      <p:sp>
        <p:nvSpPr>
          <p:cNvPr id="14" name="Text 8"/>
          <p:cNvSpPr/>
          <p:nvPr/>
        </p:nvSpPr>
        <p:spPr>
          <a:xfrm>
            <a:off x="4160163" y="2308622"/>
            <a:ext cx="2977634" cy="1135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Comprehensive audit trails enable accountability and traceability.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7589877" y="1819037"/>
            <a:ext cx="278272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Session Management</a:t>
            </a:r>
            <a:endParaRPr lang="en-US" sz="2150" dirty="0"/>
          </a:p>
        </p:txBody>
      </p:sp>
      <p:sp>
        <p:nvSpPr>
          <p:cNvPr id="16" name="Text 10"/>
          <p:cNvSpPr/>
          <p:nvPr/>
        </p:nvSpPr>
        <p:spPr>
          <a:xfrm>
            <a:off x="7492484" y="2308622"/>
            <a:ext cx="2977634" cy="1135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Secure user sessions protect against hijacking and unauthorized use.</a:t>
            </a:r>
            <a:endParaRPr lang="en-US" sz="1850" dirty="0"/>
          </a:p>
        </p:txBody>
      </p:sp>
      <p:sp>
        <p:nvSpPr>
          <p:cNvPr id="17" name="Text 11"/>
          <p:cNvSpPr/>
          <p:nvPr/>
        </p:nvSpPr>
        <p:spPr>
          <a:xfrm>
            <a:off x="10922318" y="3082885"/>
            <a:ext cx="2782729" cy="347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Input Validation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10824805" y="3572470"/>
            <a:ext cx="2977753" cy="1135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Strict validation rules prevent SQL injection and other input attacks.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22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2956" y="3456742"/>
            <a:ext cx="5451753" cy="666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Testing and Validation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92956" y="5482471"/>
            <a:ext cx="3006209" cy="226576"/>
          </a:xfrm>
          <a:prstGeom prst="roundRect">
            <a:avLst>
              <a:gd name="adj" fmla="val 4200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92956" y="6048851"/>
            <a:ext cx="2665571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Functional Testing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92956" y="6517838"/>
            <a:ext cx="3006209" cy="1543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PK" sz="1800" dirty="0">
                <a:solidFill>
                  <a:schemeClr val="bg1">
                    <a:lumMod val="9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Verifying core features such as authentication, deposits, withdrawals, and MPIN management</a:t>
            </a: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4138970" y="5142667"/>
            <a:ext cx="3006328" cy="226576"/>
          </a:xfrm>
          <a:prstGeom prst="roundRect">
            <a:avLst>
              <a:gd name="adj" fmla="val 4200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38970" y="5709047"/>
            <a:ext cx="2665571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Edge Case Testing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138970" y="6178034"/>
            <a:ext cx="3006328" cy="1543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PK" sz="1800" dirty="0">
                <a:solidFill>
                  <a:schemeClr val="bg1">
                    <a:lumMod val="9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Testing extreme cases such as withdrawal limits, incorrect MPIN formats, and database errors.</a:t>
            </a: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Shape 7"/>
          <p:cNvSpPr/>
          <p:nvPr/>
        </p:nvSpPr>
        <p:spPr>
          <a:xfrm>
            <a:off x="7485102" y="4802743"/>
            <a:ext cx="3006209" cy="226576"/>
          </a:xfrm>
          <a:prstGeom prst="roundRect">
            <a:avLst>
              <a:gd name="adj" fmla="val 4200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85102" y="5369123"/>
            <a:ext cx="3006209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</a:rPr>
              <a:t>Performance Testing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485102" y="5786566"/>
            <a:ext cx="3006209" cy="1550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PK" sz="1800" dirty="0">
                <a:solidFill>
                  <a:schemeClr val="bg1">
                    <a:lumMod val="95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Evaluating response times for transactions, login authentication, and balance inquiries.</a:t>
            </a:r>
            <a:endParaRPr lang="en-US" sz="17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Shape 10"/>
          <p:cNvSpPr/>
          <p:nvPr/>
        </p:nvSpPr>
        <p:spPr>
          <a:xfrm>
            <a:off x="10831116" y="4462939"/>
            <a:ext cx="3006328" cy="226576"/>
          </a:xfrm>
          <a:prstGeom prst="roundRect">
            <a:avLst>
              <a:gd name="adj" fmla="val 4200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31116" y="5029319"/>
            <a:ext cx="2665571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Test Coverage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831116" y="5498306"/>
            <a:ext cx="3006328" cy="1087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Achieved 95% code coverage emphasizing thorough testing.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66D3984-8C19-DB24-4A01-7F6AEACC84D9}"/>
              </a:ext>
            </a:extLst>
          </p:cNvPr>
          <p:cNvSpPr/>
          <p:nvPr/>
        </p:nvSpPr>
        <p:spPr>
          <a:xfrm>
            <a:off x="827841" y="650438"/>
            <a:ext cx="11191705" cy="695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</a:rPr>
              <a:t>Code Smells Identified During Development</a:t>
            </a:r>
            <a:endParaRPr lang="en-US" sz="43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9D86F-6EF2-43F7-3A82-BA68899DF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061" y="1691890"/>
            <a:ext cx="9688277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51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651</Words>
  <Application>Microsoft Office PowerPoint</Application>
  <PresentationFormat>Custom</PresentationFormat>
  <Paragraphs>101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Overpass Bold</vt:lpstr>
      <vt:lpstr>Overpass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Mueez Ahmad</cp:lastModifiedBy>
  <cp:revision>4</cp:revision>
  <dcterms:created xsi:type="dcterms:W3CDTF">2025-05-21T20:20:18Z</dcterms:created>
  <dcterms:modified xsi:type="dcterms:W3CDTF">2025-05-28T06:44:29Z</dcterms:modified>
</cp:coreProperties>
</file>